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Aileron Bold" panose="020B0604020202020204" charset="0"/>
      <p:regular r:id="rId12"/>
    </p:embeddedFont>
    <p:embeddedFont>
      <p:font typeface="Koho" panose="020B0604020202020204" charset="-34"/>
      <p:regular r:id="rId13"/>
    </p:embeddedFont>
    <p:embeddedFont>
      <p:font typeface="Koho Bold" panose="020B0604020202020204" charset="-34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102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2.svg"/><Relationship Id="rId5" Type="http://schemas.openxmlformats.org/officeDocument/2006/relationships/image" Target="../media/image4.png"/><Relationship Id="rId10" Type="http://schemas.openxmlformats.org/officeDocument/2006/relationships/image" Target="../media/image11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4600491" y="7137907"/>
            <a:ext cx="8385425" cy="7519424"/>
          </a:xfrm>
          <a:custGeom>
            <a:avLst/>
            <a:gdLst/>
            <a:ahLst/>
            <a:cxnLst/>
            <a:rect l="l" t="t" r="r" b="b"/>
            <a:pathLst>
              <a:path w="8385425" h="7519424">
                <a:moveTo>
                  <a:pt x="0" y="0"/>
                </a:moveTo>
                <a:lnTo>
                  <a:pt x="8385425" y="0"/>
                </a:lnTo>
                <a:lnTo>
                  <a:pt x="8385425" y="7519424"/>
                </a:lnTo>
                <a:lnTo>
                  <a:pt x="0" y="75194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095287" y="-4797584"/>
            <a:ext cx="8385425" cy="7519424"/>
          </a:xfrm>
          <a:custGeom>
            <a:avLst/>
            <a:gdLst/>
            <a:ahLst/>
            <a:cxnLst/>
            <a:rect l="l" t="t" r="r" b="b"/>
            <a:pathLst>
              <a:path w="8385425" h="7519424">
                <a:moveTo>
                  <a:pt x="0" y="0"/>
                </a:moveTo>
                <a:lnTo>
                  <a:pt x="8385426" y="0"/>
                </a:lnTo>
                <a:lnTo>
                  <a:pt x="8385426" y="7519424"/>
                </a:lnTo>
                <a:lnTo>
                  <a:pt x="0" y="75194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739449" flipH="1">
            <a:off x="12609182" y="6907545"/>
            <a:ext cx="8105660" cy="6172200"/>
          </a:xfrm>
          <a:custGeom>
            <a:avLst/>
            <a:gdLst/>
            <a:ahLst/>
            <a:cxnLst/>
            <a:rect l="l" t="t" r="r" b="b"/>
            <a:pathLst>
              <a:path w="8105660" h="6172200">
                <a:moveTo>
                  <a:pt x="8105660" y="0"/>
                </a:moveTo>
                <a:lnTo>
                  <a:pt x="0" y="0"/>
                </a:lnTo>
                <a:lnTo>
                  <a:pt x="0" y="6172200"/>
                </a:lnTo>
                <a:lnTo>
                  <a:pt x="8105660" y="6172200"/>
                </a:lnTo>
                <a:lnTo>
                  <a:pt x="810566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739449" flipH="1">
            <a:off x="-2725325" y="-3362204"/>
            <a:ext cx="8105660" cy="6172200"/>
          </a:xfrm>
          <a:custGeom>
            <a:avLst/>
            <a:gdLst/>
            <a:ahLst/>
            <a:cxnLst/>
            <a:rect l="l" t="t" r="r" b="b"/>
            <a:pathLst>
              <a:path w="8105660" h="6172200">
                <a:moveTo>
                  <a:pt x="8105660" y="0"/>
                </a:moveTo>
                <a:lnTo>
                  <a:pt x="0" y="0"/>
                </a:lnTo>
                <a:lnTo>
                  <a:pt x="0" y="6172200"/>
                </a:lnTo>
                <a:lnTo>
                  <a:pt x="8105660" y="6172200"/>
                </a:lnTo>
                <a:lnTo>
                  <a:pt x="810566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634754" y="8840219"/>
            <a:ext cx="6131540" cy="4114800"/>
          </a:xfrm>
          <a:custGeom>
            <a:avLst/>
            <a:gdLst/>
            <a:ahLst/>
            <a:cxnLst/>
            <a:rect l="l" t="t" r="r" b="b"/>
            <a:pathLst>
              <a:path w="6131540" h="4114800">
                <a:moveTo>
                  <a:pt x="0" y="0"/>
                </a:moveTo>
                <a:lnTo>
                  <a:pt x="6131540" y="0"/>
                </a:lnTo>
                <a:lnTo>
                  <a:pt x="61315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963748" y="-1879730"/>
            <a:ext cx="6131540" cy="4114800"/>
          </a:xfrm>
          <a:custGeom>
            <a:avLst/>
            <a:gdLst/>
            <a:ahLst/>
            <a:cxnLst/>
            <a:rect l="l" t="t" r="r" b="b"/>
            <a:pathLst>
              <a:path w="6131540" h="4114800">
                <a:moveTo>
                  <a:pt x="0" y="0"/>
                </a:moveTo>
                <a:lnTo>
                  <a:pt x="6131539" y="0"/>
                </a:lnTo>
                <a:lnTo>
                  <a:pt x="613153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3324018" y="5878845"/>
            <a:ext cx="7828407" cy="8229600"/>
          </a:xfrm>
          <a:custGeom>
            <a:avLst/>
            <a:gdLst/>
            <a:ahLst/>
            <a:cxnLst/>
            <a:rect l="l" t="t" r="r" b="b"/>
            <a:pathLst>
              <a:path w="7828407" h="8229600">
                <a:moveTo>
                  <a:pt x="0" y="0"/>
                </a:moveTo>
                <a:lnTo>
                  <a:pt x="7828407" y="0"/>
                </a:lnTo>
                <a:lnTo>
                  <a:pt x="782840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634754" y="2779068"/>
            <a:ext cx="13018493" cy="3625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51"/>
              </a:lnSpc>
            </a:pPr>
            <a:r>
              <a:rPr lang="en-US" sz="6893" b="1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MANAJEMEN LINGKUNGAN DAN TEKNOLOGI BARU TAMBAK UDANG</a:t>
            </a:r>
          </a:p>
        </p:txBody>
      </p:sp>
      <p:sp>
        <p:nvSpPr>
          <p:cNvPr id="11" name="Freeform 11"/>
          <p:cNvSpPr/>
          <p:nvPr/>
        </p:nvSpPr>
        <p:spPr>
          <a:xfrm>
            <a:off x="12747809" y="-4390904"/>
            <a:ext cx="7828407" cy="8229600"/>
          </a:xfrm>
          <a:custGeom>
            <a:avLst/>
            <a:gdLst/>
            <a:ahLst/>
            <a:cxnLst/>
            <a:rect l="l" t="t" r="r" b="b"/>
            <a:pathLst>
              <a:path w="7828407" h="8229600">
                <a:moveTo>
                  <a:pt x="0" y="0"/>
                </a:moveTo>
                <a:lnTo>
                  <a:pt x="7828407" y="0"/>
                </a:lnTo>
                <a:lnTo>
                  <a:pt x="782840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4504389" y="-2940411"/>
            <a:ext cx="5287710" cy="4114800"/>
          </a:xfrm>
          <a:custGeom>
            <a:avLst/>
            <a:gdLst/>
            <a:ahLst/>
            <a:cxnLst/>
            <a:rect l="l" t="t" r="r" b="b"/>
            <a:pathLst>
              <a:path w="5287710" h="4114800">
                <a:moveTo>
                  <a:pt x="0" y="0"/>
                </a:moveTo>
                <a:lnTo>
                  <a:pt x="5287710" y="0"/>
                </a:lnTo>
                <a:lnTo>
                  <a:pt x="528771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4882925" y="6768435"/>
            <a:ext cx="8522150" cy="828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22"/>
              </a:lnSpc>
            </a:pPr>
            <a:r>
              <a:rPr lang="en-US" sz="4873">
                <a:solidFill>
                  <a:srgbClr val="000000"/>
                </a:solidFill>
                <a:latin typeface="Koho"/>
                <a:ea typeface="Koho"/>
                <a:cs typeface="Koho"/>
                <a:sym typeface="Koho"/>
              </a:rPr>
              <a:t>ENVIRONMENT SEFEGUARD</a:t>
            </a:r>
          </a:p>
        </p:txBody>
      </p:sp>
      <p:sp>
        <p:nvSpPr>
          <p:cNvPr id="14" name="Freeform 14"/>
          <p:cNvSpPr/>
          <p:nvPr/>
        </p:nvSpPr>
        <p:spPr>
          <a:xfrm>
            <a:off x="14313595" y="8229600"/>
            <a:ext cx="5287710" cy="4114800"/>
          </a:xfrm>
          <a:custGeom>
            <a:avLst/>
            <a:gdLst/>
            <a:ahLst/>
            <a:cxnLst/>
            <a:rect l="l" t="t" r="r" b="b"/>
            <a:pathLst>
              <a:path w="5287710" h="4114800">
                <a:moveTo>
                  <a:pt x="0" y="0"/>
                </a:moveTo>
                <a:lnTo>
                  <a:pt x="5287711" y="0"/>
                </a:lnTo>
                <a:lnTo>
                  <a:pt x="528771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4600491" y="7137907"/>
            <a:ext cx="8385425" cy="7519424"/>
          </a:xfrm>
          <a:custGeom>
            <a:avLst/>
            <a:gdLst/>
            <a:ahLst/>
            <a:cxnLst/>
            <a:rect l="l" t="t" r="r" b="b"/>
            <a:pathLst>
              <a:path w="8385425" h="7519424">
                <a:moveTo>
                  <a:pt x="0" y="0"/>
                </a:moveTo>
                <a:lnTo>
                  <a:pt x="8385425" y="0"/>
                </a:lnTo>
                <a:lnTo>
                  <a:pt x="8385425" y="7519424"/>
                </a:lnTo>
                <a:lnTo>
                  <a:pt x="0" y="75194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095287" y="-4797584"/>
            <a:ext cx="8385425" cy="7519424"/>
          </a:xfrm>
          <a:custGeom>
            <a:avLst/>
            <a:gdLst/>
            <a:ahLst/>
            <a:cxnLst/>
            <a:rect l="l" t="t" r="r" b="b"/>
            <a:pathLst>
              <a:path w="8385425" h="7519424">
                <a:moveTo>
                  <a:pt x="0" y="0"/>
                </a:moveTo>
                <a:lnTo>
                  <a:pt x="8385426" y="0"/>
                </a:lnTo>
                <a:lnTo>
                  <a:pt x="8385426" y="7519424"/>
                </a:lnTo>
                <a:lnTo>
                  <a:pt x="0" y="75194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739449" flipH="1">
            <a:off x="12609182" y="6907545"/>
            <a:ext cx="8105660" cy="6172200"/>
          </a:xfrm>
          <a:custGeom>
            <a:avLst/>
            <a:gdLst/>
            <a:ahLst/>
            <a:cxnLst/>
            <a:rect l="l" t="t" r="r" b="b"/>
            <a:pathLst>
              <a:path w="8105660" h="6172200">
                <a:moveTo>
                  <a:pt x="8105660" y="0"/>
                </a:moveTo>
                <a:lnTo>
                  <a:pt x="0" y="0"/>
                </a:lnTo>
                <a:lnTo>
                  <a:pt x="0" y="6172200"/>
                </a:lnTo>
                <a:lnTo>
                  <a:pt x="8105660" y="6172200"/>
                </a:lnTo>
                <a:lnTo>
                  <a:pt x="810566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739449" flipH="1">
            <a:off x="-2725325" y="-3362204"/>
            <a:ext cx="8105660" cy="6172200"/>
          </a:xfrm>
          <a:custGeom>
            <a:avLst/>
            <a:gdLst/>
            <a:ahLst/>
            <a:cxnLst/>
            <a:rect l="l" t="t" r="r" b="b"/>
            <a:pathLst>
              <a:path w="8105660" h="6172200">
                <a:moveTo>
                  <a:pt x="8105660" y="0"/>
                </a:moveTo>
                <a:lnTo>
                  <a:pt x="0" y="0"/>
                </a:lnTo>
                <a:lnTo>
                  <a:pt x="0" y="6172200"/>
                </a:lnTo>
                <a:lnTo>
                  <a:pt x="8105660" y="6172200"/>
                </a:lnTo>
                <a:lnTo>
                  <a:pt x="810566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634754" y="8840219"/>
            <a:ext cx="6131540" cy="4114800"/>
          </a:xfrm>
          <a:custGeom>
            <a:avLst/>
            <a:gdLst/>
            <a:ahLst/>
            <a:cxnLst/>
            <a:rect l="l" t="t" r="r" b="b"/>
            <a:pathLst>
              <a:path w="6131540" h="4114800">
                <a:moveTo>
                  <a:pt x="0" y="0"/>
                </a:moveTo>
                <a:lnTo>
                  <a:pt x="6131540" y="0"/>
                </a:lnTo>
                <a:lnTo>
                  <a:pt x="61315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963748" y="-1879730"/>
            <a:ext cx="6131540" cy="4114800"/>
          </a:xfrm>
          <a:custGeom>
            <a:avLst/>
            <a:gdLst/>
            <a:ahLst/>
            <a:cxnLst/>
            <a:rect l="l" t="t" r="r" b="b"/>
            <a:pathLst>
              <a:path w="6131540" h="4114800">
                <a:moveTo>
                  <a:pt x="0" y="0"/>
                </a:moveTo>
                <a:lnTo>
                  <a:pt x="6131539" y="0"/>
                </a:lnTo>
                <a:lnTo>
                  <a:pt x="613153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3324018" y="5878845"/>
            <a:ext cx="7828407" cy="8229600"/>
          </a:xfrm>
          <a:custGeom>
            <a:avLst/>
            <a:gdLst/>
            <a:ahLst/>
            <a:cxnLst/>
            <a:rect l="l" t="t" r="r" b="b"/>
            <a:pathLst>
              <a:path w="7828407" h="8229600">
                <a:moveTo>
                  <a:pt x="0" y="0"/>
                </a:moveTo>
                <a:lnTo>
                  <a:pt x="7828407" y="0"/>
                </a:lnTo>
                <a:lnTo>
                  <a:pt x="782840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747809" y="-4390904"/>
            <a:ext cx="7828407" cy="8229600"/>
          </a:xfrm>
          <a:custGeom>
            <a:avLst/>
            <a:gdLst/>
            <a:ahLst/>
            <a:cxnLst/>
            <a:rect l="l" t="t" r="r" b="b"/>
            <a:pathLst>
              <a:path w="7828407" h="8229600">
                <a:moveTo>
                  <a:pt x="0" y="0"/>
                </a:moveTo>
                <a:lnTo>
                  <a:pt x="7828407" y="0"/>
                </a:lnTo>
                <a:lnTo>
                  <a:pt x="782840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504389" y="-2940411"/>
            <a:ext cx="5287710" cy="4114800"/>
          </a:xfrm>
          <a:custGeom>
            <a:avLst/>
            <a:gdLst/>
            <a:ahLst/>
            <a:cxnLst/>
            <a:rect l="l" t="t" r="r" b="b"/>
            <a:pathLst>
              <a:path w="5287710" h="4114800">
                <a:moveTo>
                  <a:pt x="0" y="0"/>
                </a:moveTo>
                <a:lnTo>
                  <a:pt x="5287710" y="0"/>
                </a:lnTo>
                <a:lnTo>
                  <a:pt x="528771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313595" y="8229600"/>
            <a:ext cx="5287710" cy="4114800"/>
          </a:xfrm>
          <a:custGeom>
            <a:avLst/>
            <a:gdLst/>
            <a:ahLst/>
            <a:cxnLst/>
            <a:rect l="l" t="t" r="r" b="b"/>
            <a:pathLst>
              <a:path w="5287710" h="4114800">
                <a:moveTo>
                  <a:pt x="0" y="0"/>
                </a:moveTo>
                <a:lnTo>
                  <a:pt x="5287711" y="0"/>
                </a:lnTo>
                <a:lnTo>
                  <a:pt x="528771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4897351" y="2396317"/>
            <a:ext cx="8493297" cy="946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5500" b="1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PENDAHULUAN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783165" y="3835430"/>
            <a:ext cx="12721669" cy="1189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000000"/>
                </a:solidFill>
                <a:latin typeface="Koho"/>
                <a:ea typeface="Koho"/>
                <a:cs typeface="Koho"/>
                <a:sym typeface="Koho"/>
              </a:rPr>
              <a:t>Manajemen Lingkungan Tambak Udang adalah seluruh upaya dan teknik yang dilakukan untuk memastikan kegiatan budidaya udang berjalan dengan meminimalisasi dampak negatif terhadap lingkungan sekitarnya, baik pada Air, Tanah, maupun Ekosistem.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4600491" y="7137907"/>
            <a:ext cx="8385425" cy="7519424"/>
          </a:xfrm>
          <a:custGeom>
            <a:avLst/>
            <a:gdLst/>
            <a:ahLst/>
            <a:cxnLst/>
            <a:rect l="l" t="t" r="r" b="b"/>
            <a:pathLst>
              <a:path w="8385425" h="7519424">
                <a:moveTo>
                  <a:pt x="0" y="0"/>
                </a:moveTo>
                <a:lnTo>
                  <a:pt x="8385425" y="0"/>
                </a:lnTo>
                <a:lnTo>
                  <a:pt x="8385425" y="7519424"/>
                </a:lnTo>
                <a:lnTo>
                  <a:pt x="0" y="75194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095287" y="-4797584"/>
            <a:ext cx="8385425" cy="7519424"/>
          </a:xfrm>
          <a:custGeom>
            <a:avLst/>
            <a:gdLst/>
            <a:ahLst/>
            <a:cxnLst/>
            <a:rect l="l" t="t" r="r" b="b"/>
            <a:pathLst>
              <a:path w="8385425" h="7519424">
                <a:moveTo>
                  <a:pt x="0" y="0"/>
                </a:moveTo>
                <a:lnTo>
                  <a:pt x="8385426" y="0"/>
                </a:lnTo>
                <a:lnTo>
                  <a:pt x="8385426" y="7519424"/>
                </a:lnTo>
                <a:lnTo>
                  <a:pt x="0" y="75194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739449" flipH="1">
            <a:off x="12609182" y="6907545"/>
            <a:ext cx="8105660" cy="6172200"/>
          </a:xfrm>
          <a:custGeom>
            <a:avLst/>
            <a:gdLst/>
            <a:ahLst/>
            <a:cxnLst/>
            <a:rect l="l" t="t" r="r" b="b"/>
            <a:pathLst>
              <a:path w="8105660" h="6172200">
                <a:moveTo>
                  <a:pt x="8105660" y="0"/>
                </a:moveTo>
                <a:lnTo>
                  <a:pt x="0" y="0"/>
                </a:lnTo>
                <a:lnTo>
                  <a:pt x="0" y="6172200"/>
                </a:lnTo>
                <a:lnTo>
                  <a:pt x="8105660" y="6172200"/>
                </a:lnTo>
                <a:lnTo>
                  <a:pt x="810566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739449" flipH="1">
            <a:off x="-2725325" y="-3362204"/>
            <a:ext cx="8105660" cy="6172200"/>
          </a:xfrm>
          <a:custGeom>
            <a:avLst/>
            <a:gdLst/>
            <a:ahLst/>
            <a:cxnLst/>
            <a:rect l="l" t="t" r="r" b="b"/>
            <a:pathLst>
              <a:path w="8105660" h="6172200">
                <a:moveTo>
                  <a:pt x="8105660" y="0"/>
                </a:moveTo>
                <a:lnTo>
                  <a:pt x="0" y="0"/>
                </a:lnTo>
                <a:lnTo>
                  <a:pt x="0" y="6172200"/>
                </a:lnTo>
                <a:lnTo>
                  <a:pt x="8105660" y="6172200"/>
                </a:lnTo>
                <a:lnTo>
                  <a:pt x="810566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634754" y="8840219"/>
            <a:ext cx="6131540" cy="4114800"/>
          </a:xfrm>
          <a:custGeom>
            <a:avLst/>
            <a:gdLst/>
            <a:ahLst/>
            <a:cxnLst/>
            <a:rect l="l" t="t" r="r" b="b"/>
            <a:pathLst>
              <a:path w="6131540" h="4114800">
                <a:moveTo>
                  <a:pt x="0" y="0"/>
                </a:moveTo>
                <a:lnTo>
                  <a:pt x="6131540" y="0"/>
                </a:lnTo>
                <a:lnTo>
                  <a:pt x="61315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963748" y="-1879730"/>
            <a:ext cx="6131540" cy="4114800"/>
          </a:xfrm>
          <a:custGeom>
            <a:avLst/>
            <a:gdLst/>
            <a:ahLst/>
            <a:cxnLst/>
            <a:rect l="l" t="t" r="r" b="b"/>
            <a:pathLst>
              <a:path w="6131540" h="4114800">
                <a:moveTo>
                  <a:pt x="0" y="0"/>
                </a:moveTo>
                <a:lnTo>
                  <a:pt x="6131539" y="0"/>
                </a:lnTo>
                <a:lnTo>
                  <a:pt x="613153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3324018" y="5878845"/>
            <a:ext cx="7828407" cy="8229600"/>
          </a:xfrm>
          <a:custGeom>
            <a:avLst/>
            <a:gdLst/>
            <a:ahLst/>
            <a:cxnLst/>
            <a:rect l="l" t="t" r="r" b="b"/>
            <a:pathLst>
              <a:path w="7828407" h="8229600">
                <a:moveTo>
                  <a:pt x="0" y="0"/>
                </a:moveTo>
                <a:lnTo>
                  <a:pt x="7828407" y="0"/>
                </a:lnTo>
                <a:lnTo>
                  <a:pt x="782840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747809" y="-4390904"/>
            <a:ext cx="7828407" cy="8229600"/>
          </a:xfrm>
          <a:custGeom>
            <a:avLst/>
            <a:gdLst/>
            <a:ahLst/>
            <a:cxnLst/>
            <a:rect l="l" t="t" r="r" b="b"/>
            <a:pathLst>
              <a:path w="7828407" h="8229600">
                <a:moveTo>
                  <a:pt x="0" y="0"/>
                </a:moveTo>
                <a:lnTo>
                  <a:pt x="7828407" y="0"/>
                </a:lnTo>
                <a:lnTo>
                  <a:pt x="782840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504389" y="-2940411"/>
            <a:ext cx="5287710" cy="4114800"/>
          </a:xfrm>
          <a:custGeom>
            <a:avLst/>
            <a:gdLst/>
            <a:ahLst/>
            <a:cxnLst/>
            <a:rect l="l" t="t" r="r" b="b"/>
            <a:pathLst>
              <a:path w="5287710" h="4114800">
                <a:moveTo>
                  <a:pt x="0" y="0"/>
                </a:moveTo>
                <a:lnTo>
                  <a:pt x="5287710" y="0"/>
                </a:lnTo>
                <a:lnTo>
                  <a:pt x="528771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313595" y="8229600"/>
            <a:ext cx="5287710" cy="4114800"/>
          </a:xfrm>
          <a:custGeom>
            <a:avLst/>
            <a:gdLst/>
            <a:ahLst/>
            <a:cxnLst/>
            <a:rect l="l" t="t" r="r" b="b"/>
            <a:pathLst>
              <a:path w="5287710" h="4114800">
                <a:moveTo>
                  <a:pt x="0" y="0"/>
                </a:moveTo>
                <a:lnTo>
                  <a:pt x="5287711" y="0"/>
                </a:lnTo>
                <a:lnTo>
                  <a:pt x="528771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437103" y="1635770"/>
            <a:ext cx="17111797" cy="1917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5500" b="1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TUJUAN MANAJEMEN LINGKUNGAN </a:t>
            </a:r>
          </a:p>
          <a:p>
            <a:pPr algn="ctr">
              <a:lnSpc>
                <a:spcPts val="7700"/>
              </a:lnSpc>
            </a:pPr>
            <a:r>
              <a:rPr lang="en-US" sz="5500" b="1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TAMBAK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865760" y="4081525"/>
            <a:ext cx="8784941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>
                <a:solidFill>
                  <a:srgbClr val="000000"/>
                </a:solidFill>
                <a:latin typeface="Koho"/>
                <a:ea typeface="Koho"/>
                <a:cs typeface="Koho"/>
                <a:sym typeface="Koho"/>
              </a:rPr>
              <a:t>Menjaga kualitas air dan tanah di dalam dan sekitar tambak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34754" y="4081525"/>
            <a:ext cx="1659110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01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634754" y="4623180"/>
            <a:ext cx="1659110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02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865760" y="4655405"/>
            <a:ext cx="8784941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>
                <a:solidFill>
                  <a:srgbClr val="000000"/>
                </a:solidFill>
                <a:latin typeface="Koho"/>
                <a:ea typeface="Koho"/>
                <a:cs typeface="Koho"/>
                <a:sym typeface="Koho"/>
              </a:rPr>
              <a:t>Mengurangi produksi limbah padat dan cair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634754" y="5197060"/>
            <a:ext cx="1659110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03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65760" y="5225635"/>
            <a:ext cx="8784941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>
                <a:solidFill>
                  <a:srgbClr val="000000"/>
                </a:solidFill>
                <a:latin typeface="Koho"/>
                <a:ea typeface="Koho"/>
                <a:cs typeface="Koho"/>
                <a:sym typeface="Koho"/>
              </a:rPr>
              <a:t>Meningkatkan produktivitas budidaya secara berkelanjutan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634754" y="5752952"/>
            <a:ext cx="1659110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865760" y="5831220"/>
            <a:ext cx="8784941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>
                <a:solidFill>
                  <a:srgbClr val="000000"/>
                </a:solidFill>
                <a:latin typeface="Koho"/>
                <a:ea typeface="Koho"/>
                <a:cs typeface="Koho"/>
                <a:sym typeface="Koho"/>
              </a:rPr>
              <a:t>Mencegah konflik sosial akibat pencemaran lingkungan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4561652" y="7480938"/>
            <a:ext cx="8385425" cy="7519424"/>
          </a:xfrm>
          <a:custGeom>
            <a:avLst/>
            <a:gdLst/>
            <a:ahLst/>
            <a:cxnLst/>
            <a:rect l="l" t="t" r="r" b="b"/>
            <a:pathLst>
              <a:path w="8385425" h="7519424">
                <a:moveTo>
                  <a:pt x="0" y="0"/>
                </a:moveTo>
                <a:lnTo>
                  <a:pt x="8385425" y="0"/>
                </a:lnTo>
                <a:lnTo>
                  <a:pt x="8385425" y="7519424"/>
                </a:lnTo>
                <a:lnTo>
                  <a:pt x="0" y="75194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095287" y="-4797584"/>
            <a:ext cx="8385425" cy="7519424"/>
          </a:xfrm>
          <a:custGeom>
            <a:avLst/>
            <a:gdLst/>
            <a:ahLst/>
            <a:cxnLst/>
            <a:rect l="l" t="t" r="r" b="b"/>
            <a:pathLst>
              <a:path w="8385425" h="7519424">
                <a:moveTo>
                  <a:pt x="0" y="0"/>
                </a:moveTo>
                <a:lnTo>
                  <a:pt x="8385426" y="0"/>
                </a:lnTo>
                <a:lnTo>
                  <a:pt x="8385426" y="7519424"/>
                </a:lnTo>
                <a:lnTo>
                  <a:pt x="0" y="75194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739449" flipH="1">
            <a:off x="12609182" y="6907545"/>
            <a:ext cx="8105660" cy="6172200"/>
          </a:xfrm>
          <a:custGeom>
            <a:avLst/>
            <a:gdLst/>
            <a:ahLst/>
            <a:cxnLst/>
            <a:rect l="l" t="t" r="r" b="b"/>
            <a:pathLst>
              <a:path w="8105660" h="6172200">
                <a:moveTo>
                  <a:pt x="8105660" y="0"/>
                </a:moveTo>
                <a:lnTo>
                  <a:pt x="0" y="0"/>
                </a:lnTo>
                <a:lnTo>
                  <a:pt x="0" y="6172200"/>
                </a:lnTo>
                <a:lnTo>
                  <a:pt x="8105660" y="6172200"/>
                </a:lnTo>
                <a:lnTo>
                  <a:pt x="810566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739449" flipH="1">
            <a:off x="-2725325" y="-3362204"/>
            <a:ext cx="8105660" cy="6172200"/>
          </a:xfrm>
          <a:custGeom>
            <a:avLst/>
            <a:gdLst/>
            <a:ahLst/>
            <a:cxnLst/>
            <a:rect l="l" t="t" r="r" b="b"/>
            <a:pathLst>
              <a:path w="8105660" h="6172200">
                <a:moveTo>
                  <a:pt x="8105660" y="0"/>
                </a:moveTo>
                <a:lnTo>
                  <a:pt x="0" y="0"/>
                </a:lnTo>
                <a:lnTo>
                  <a:pt x="0" y="6172200"/>
                </a:lnTo>
                <a:lnTo>
                  <a:pt x="8105660" y="6172200"/>
                </a:lnTo>
                <a:lnTo>
                  <a:pt x="810566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634754" y="8840219"/>
            <a:ext cx="6131540" cy="4114800"/>
          </a:xfrm>
          <a:custGeom>
            <a:avLst/>
            <a:gdLst/>
            <a:ahLst/>
            <a:cxnLst/>
            <a:rect l="l" t="t" r="r" b="b"/>
            <a:pathLst>
              <a:path w="6131540" h="4114800">
                <a:moveTo>
                  <a:pt x="0" y="0"/>
                </a:moveTo>
                <a:lnTo>
                  <a:pt x="6131540" y="0"/>
                </a:lnTo>
                <a:lnTo>
                  <a:pt x="61315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963748" y="-1879730"/>
            <a:ext cx="6131540" cy="4114800"/>
          </a:xfrm>
          <a:custGeom>
            <a:avLst/>
            <a:gdLst/>
            <a:ahLst/>
            <a:cxnLst/>
            <a:rect l="l" t="t" r="r" b="b"/>
            <a:pathLst>
              <a:path w="6131540" h="4114800">
                <a:moveTo>
                  <a:pt x="0" y="0"/>
                </a:moveTo>
                <a:lnTo>
                  <a:pt x="6131539" y="0"/>
                </a:lnTo>
                <a:lnTo>
                  <a:pt x="613153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3324018" y="5878845"/>
            <a:ext cx="7828407" cy="8229600"/>
          </a:xfrm>
          <a:custGeom>
            <a:avLst/>
            <a:gdLst/>
            <a:ahLst/>
            <a:cxnLst/>
            <a:rect l="l" t="t" r="r" b="b"/>
            <a:pathLst>
              <a:path w="7828407" h="8229600">
                <a:moveTo>
                  <a:pt x="0" y="0"/>
                </a:moveTo>
                <a:lnTo>
                  <a:pt x="7828407" y="0"/>
                </a:lnTo>
                <a:lnTo>
                  <a:pt x="782840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747809" y="-4390904"/>
            <a:ext cx="7828407" cy="8229600"/>
          </a:xfrm>
          <a:custGeom>
            <a:avLst/>
            <a:gdLst/>
            <a:ahLst/>
            <a:cxnLst/>
            <a:rect l="l" t="t" r="r" b="b"/>
            <a:pathLst>
              <a:path w="7828407" h="8229600">
                <a:moveTo>
                  <a:pt x="0" y="0"/>
                </a:moveTo>
                <a:lnTo>
                  <a:pt x="7828407" y="0"/>
                </a:lnTo>
                <a:lnTo>
                  <a:pt x="782840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504389" y="-2940411"/>
            <a:ext cx="5287710" cy="4114800"/>
          </a:xfrm>
          <a:custGeom>
            <a:avLst/>
            <a:gdLst/>
            <a:ahLst/>
            <a:cxnLst/>
            <a:rect l="l" t="t" r="r" b="b"/>
            <a:pathLst>
              <a:path w="5287710" h="4114800">
                <a:moveTo>
                  <a:pt x="0" y="0"/>
                </a:moveTo>
                <a:lnTo>
                  <a:pt x="5287710" y="0"/>
                </a:lnTo>
                <a:lnTo>
                  <a:pt x="528771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313595" y="8229600"/>
            <a:ext cx="5287710" cy="4114800"/>
          </a:xfrm>
          <a:custGeom>
            <a:avLst/>
            <a:gdLst/>
            <a:ahLst/>
            <a:cxnLst/>
            <a:rect l="l" t="t" r="r" b="b"/>
            <a:pathLst>
              <a:path w="5287710" h="4114800">
                <a:moveTo>
                  <a:pt x="0" y="0"/>
                </a:moveTo>
                <a:lnTo>
                  <a:pt x="5287711" y="0"/>
                </a:lnTo>
                <a:lnTo>
                  <a:pt x="528771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91179" y="1060089"/>
            <a:ext cx="17111797" cy="1917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5500" b="1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KOMPONEN PENTING</a:t>
            </a:r>
          </a:p>
          <a:p>
            <a:pPr algn="ctr">
              <a:lnSpc>
                <a:spcPts val="7700"/>
              </a:lnSpc>
            </a:pPr>
            <a:r>
              <a:rPr lang="en-US" sz="5500" b="1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MANAJEMEN LINGKUNGAN TAMBAK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410115" y="3468613"/>
            <a:ext cx="8784941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>
                <a:solidFill>
                  <a:srgbClr val="000000"/>
                </a:solidFill>
                <a:latin typeface="Koho"/>
                <a:ea typeface="Koho"/>
                <a:cs typeface="Koho"/>
                <a:sym typeface="Koho"/>
              </a:rPr>
              <a:t>Pengelolaan Air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179109" y="3468613"/>
            <a:ext cx="1659110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01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179109" y="4530876"/>
            <a:ext cx="1659110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02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410115" y="4546988"/>
            <a:ext cx="8784941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>
                <a:solidFill>
                  <a:srgbClr val="000000"/>
                </a:solidFill>
                <a:latin typeface="Koho"/>
                <a:ea typeface="Koho"/>
                <a:cs typeface="Koho"/>
                <a:sym typeface="Koho"/>
              </a:rPr>
              <a:t>Pengelolaan Limbah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179109" y="6646741"/>
            <a:ext cx="1659110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03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410115" y="6661028"/>
            <a:ext cx="8784941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>
                <a:solidFill>
                  <a:srgbClr val="000000"/>
                </a:solidFill>
                <a:latin typeface="Koho"/>
                <a:ea typeface="Koho"/>
                <a:cs typeface="Koho"/>
                <a:sym typeface="Koho"/>
              </a:rPr>
              <a:t>Reklamasi dan Perlindungan Lahan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277804" y="3907105"/>
            <a:ext cx="14020334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Koho"/>
                <a:ea typeface="Koho"/>
                <a:cs typeface="Koho"/>
                <a:sym typeface="Koho"/>
              </a:rPr>
              <a:t>Monitoring rutin kualitas air : Suhu, Salinitas, pH, Oksigen Terlarut (DO), Amonia, Nitrit, dan BOD/COD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277804" y="5088643"/>
            <a:ext cx="14020334" cy="1189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Koho"/>
                <a:ea typeface="Koho"/>
                <a:cs typeface="Koho"/>
                <a:sym typeface="Koho"/>
              </a:rPr>
              <a:t>Pengendapan limbah padat di kolam sedimentasi</a:t>
            </a:r>
          </a:p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Koho"/>
                <a:ea typeface="Koho"/>
                <a:cs typeface="Koho"/>
                <a:sym typeface="Koho"/>
              </a:rPr>
              <a:t>Pengelolaan limbah cair sebelum dibuang (Misalnya melalui Biofilter atau wetland buatan)</a:t>
            </a:r>
          </a:p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Koho"/>
                <a:ea typeface="Koho"/>
                <a:cs typeface="Koho"/>
                <a:sym typeface="Koho"/>
              </a:rPr>
              <a:t>Penggunaan Probiotik untuk menekan bakteri patogen dan menguraikan bahhan organik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277804" y="7202683"/>
            <a:ext cx="14020334" cy="789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Koho"/>
                <a:ea typeface="Koho"/>
                <a:cs typeface="Koho"/>
                <a:sym typeface="Koho"/>
              </a:rPr>
              <a:t>Penanaman kembali mangrove di sekitar tambak</a:t>
            </a:r>
          </a:p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Koho"/>
                <a:ea typeface="Koho"/>
                <a:cs typeface="Koho"/>
                <a:sym typeface="Koho"/>
              </a:rPr>
              <a:t>Zona Buffer Hijau untuk melindungi saluran air alami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4561652" y="7480938"/>
            <a:ext cx="8385425" cy="7519424"/>
          </a:xfrm>
          <a:custGeom>
            <a:avLst/>
            <a:gdLst/>
            <a:ahLst/>
            <a:cxnLst/>
            <a:rect l="l" t="t" r="r" b="b"/>
            <a:pathLst>
              <a:path w="8385425" h="7519424">
                <a:moveTo>
                  <a:pt x="0" y="0"/>
                </a:moveTo>
                <a:lnTo>
                  <a:pt x="8385425" y="0"/>
                </a:lnTo>
                <a:lnTo>
                  <a:pt x="8385425" y="7519424"/>
                </a:lnTo>
                <a:lnTo>
                  <a:pt x="0" y="75194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095287" y="-4797584"/>
            <a:ext cx="8385425" cy="7519424"/>
          </a:xfrm>
          <a:custGeom>
            <a:avLst/>
            <a:gdLst/>
            <a:ahLst/>
            <a:cxnLst/>
            <a:rect l="l" t="t" r="r" b="b"/>
            <a:pathLst>
              <a:path w="8385425" h="7519424">
                <a:moveTo>
                  <a:pt x="0" y="0"/>
                </a:moveTo>
                <a:lnTo>
                  <a:pt x="8385426" y="0"/>
                </a:lnTo>
                <a:lnTo>
                  <a:pt x="8385426" y="7519424"/>
                </a:lnTo>
                <a:lnTo>
                  <a:pt x="0" y="75194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739449" flipH="1">
            <a:off x="12609182" y="6907545"/>
            <a:ext cx="8105660" cy="6172200"/>
          </a:xfrm>
          <a:custGeom>
            <a:avLst/>
            <a:gdLst/>
            <a:ahLst/>
            <a:cxnLst/>
            <a:rect l="l" t="t" r="r" b="b"/>
            <a:pathLst>
              <a:path w="8105660" h="6172200">
                <a:moveTo>
                  <a:pt x="8105660" y="0"/>
                </a:moveTo>
                <a:lnTo>
                  <a:pt x="0" y="0"/>
                </a:lnTo>
                <a:lnTo>
                  <a:pt x="0" y="6172200"/>
                </a:lnTo>
                <a:lnTo>
                  <a:pt x="8105660" y="6172200"/>
                </a:lnTo>
                <a:lnTo>
                  <a:pt x="810566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739449" flipH="1">
            <a:off x="-2725325" y="-3362204"/>
            <a:ext cx="8105660" cy="6172200"/>
          </a:xfrm>
          <a:custGeom>
            <a:avLst/>
            <a:gdLst/>
            <a:ahLst/>
            <a:cxnLst/>
            <a:rect l="l" t="t" r="r" b="b"/>
            <a:pathLst>
              <a:path w="8105660" h="6172200">
                <a:moveTo>
                  <a:pt x="8105660" y="0"/>
                </a:moveTo>
                <a:lnTo>
                  <a:pt x="0" y="0"/>
                </a:lnTo>
                <a:lnTo>
                  <a:pt x="0" y="6172200"/>
                </a:lnTo>
                <a:lnTo>
                  <a:pt x="8105660" y="6172200"/>
                </a:lnTo>
                <a:lnTo>
                  <a:pt x="810566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634754" y="8840219"/>
            <a:ext cx="6131540" cy="4114800"/>
          </a:xfrm>
          <a:custGeom>
            <a:avLst/>
            <a:gdLst/>
            <a:ahLst/>
            <a:cxnLst/>
            <a:rect l="l" t="t" r="r" b="b"/>
            <a:pathLst>
              <a:path w="6131540" h="4114800">
                <a:moveTo>
                  <a:pt x="0" y="0"/>
                </a:moveTo>
                <a:lnTo>
                  <a:pt x="6131540" y="0"/>
                </a:lnTo>
                <a:lnTo>
                  <a:pt x="61315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963748" y="-1879730"/>
            <a:ext cx="6131540" cy="4114800"/>
          </a:xfrm>
          <a:custGeom>
            <a:avLst/>
            <a:gdLst/>
            <a:ahLst/>
            <a:cxnLst/>
            <a:rect l="l" t="t" r="r" b="b"/>
            <a:pathLst>
              <a:path w="6131540" h="4114800">
                <a:moveTo>
                  <a:pt x="0" y="0"/>
                </a:moveTo>
                <a:lnTo>
                  <a:pt x="6131539" y="0"/>
                </a:lnTo>
                <a:lnTo>
                  <a:pt x="613153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3324018" y="5878845"/>
            <a:ext cx="7828407" cy="8229600"/>
          </a:xfrm>
          <a:custGeom>
            <a:avLst/>
            <a:gdLst/>
            <a:ahLst/>
            <a:cxnLst/>
            <a:rect l="l" t="t" r="r" b="b"/>
            <a:pathLst>
              <a:path w="7828407" h="8229600">
                <a:moveTo>
                  <a:pt x="0" y="0"/>
                </a:moveTo>
                <a:lnTo>
                  <a:pt x="7828407" y="0"/>
                </a:lnTo>
                <a:lnTo>
                  <a:pt x="782840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747809" y="-4390904"/>
            <a:ext cx="7828407" cy="8229600"/>
          </a:xfrm>
          <a:custGeom>
            <a:avLst/>
            <a:gdLst/>
            <a:ahLst/>
            <a:cxnLst/>
            <a:rect l="l" t="t" r="r" b="b"/>
            <a:pathLst>
              <a:path w="7828407" h="8229600">
                <a:moveTo>
                  <a:pt x="0" y="0"/>
                </a:moveTo>
                <a:lnTo>
                  <a:pt x="7828407" y="0"/>
                </a:lnTo>
                <a:lnTo>
                  <a:pt x="782840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504389" y="-2940411"/>
            <a:ext cx="5287710" cy="4114800"/>
          </a:xfrm>
          <a:custGeom>
            <a:avLst/>
            <a:gdLst/>
            <a:ahLst/>
            <a:cxnLst/>
            <a:rect l="l" t="t" r="r" b="b"/>
            <a:pathLst>
              <a:path w="5287710" h="4114800">
                <a:moveTo>
                  <a:pt x="0" y="0"/>
                </a:moveTo>
                <a:lnTo>
                  <a:pt x="5287710" y="0"/>
                </a:lnTo>
                <a:lnTo>
                  <a:pt x="528771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313595" y="8229600"/>
            <a:ext cx="5287710" cy="4114800"/>
          </a:xfrm>
          <a:custGeom>
            <a:avLst/>
            <a:gdLst/>
            <a:ahLst/>
            <a:cxnLst/>
            <a:rect l="l" t="t" r="r" b="b"/>
            <a:pathLst>
              <a:path w="5287710" h="4114800">
                <a:moveTo>
                  <a:pt x="0" y="0"/>
                </a:moveTo>
                <a:lnTo>
                  <a:pt x="5287711" y="0"/>
                </a:lnTo>
                <a:lnTo>
                  <a:pt x="528771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13" name="Table 13"/>
          <p:cNvGraphicFramePr>
            <a:graphicFrameLocks noGrp="1"/>
          </p:cNvGraphicFramePr>
          <p:nvPr/>
        </p:nvGraphicFramePr>
        <p:xfrm>
          <a:off x="4851461" y="4314825"/>
          <a:ext cx="8126533" cy="3914775"/>
        </p:xfrm>
        <a:graphic>
          <a:graphicData uri="http://schemas.openxmlformats.org/drawingml/2006/table">
            <a:tbl>
              <a:tblPr/>
              <a:tblGrid>
                <a:gridCol w="24371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71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2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29191"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Koho Bold"/>
                          <a:ea typeface="Koho Bold"/>
                          <a:cs typeface="Koho Bold"/>
                          <a:sym typeface="Koho Bold"/>
                        </a:rPr>
                        <a:t>Sumber Limbah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Koho Bold"/>
                          <a:ea typeface="Koho Bold"/>
                          <a:cs typeface="Koho Bold"/>
                          <a:sym typeface="Koho Bold"/>
                        </a:rPr>
                        <a:t>Contoh Limbah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Koho Bold"/>
                          <a:ea typeface="Koho Bold"/>
                          <a:cs typeface="Koho Bold"/>
                          <a:sym typeface="Koho Bold"/>
                        </a:rPr>
                        <a:t>Dampak Utama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6056"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Koho"/>
                          <a:ea typeface="Koho"/>
                          <a:cs typeface="Koho"/>
                          <a:sym typeface="Koho"/>
                        </a:rPr>
                        <a:t>Sisa Pakan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Koho"/>
                          <a:ea typeface="Koho"/>
                          <a:cs typeface="Koho"/>
                          <a:sym typeface="Koho"/>
                        </a:rPr>
                        <a:t>Partikel Organik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Koho"/>
                          <a:ea typeface="Koho"/>
                          <a:cs typeface="Koho"/>
                          <a:sym typeface="Koho"/>
                        </a:rPr>
                        <a:t>Peningkatan Amonia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6056"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Koho"/>
                          <a:ea typeface="Koho"/>
                          <a:cs typeface="Koho"/>
                          <a:sym typeface="Koho"/>
                        </a:rPr>
                        <a:t>Feses Udang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Koho"/>
                          <a:ea typeface="Koho"/>
                          <a:cs typeface="Koho"/>
                          <a:sym typeface="Koho"/>
                        </a:rPr>
                        <a:t>Padatan Organik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Koho"/>
                          <a:ea typeface="Koho"/>
                          <a:cs typeface="Koho"/>
                          <a:sym typeface="Koho"/>
                        </a:rPr>
                        <a:t>Penurunan Kualitas Air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73471"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Koho"/>
                          <a:ea typeface="Koho"/>
                          <a:cs typeface="Koho"/>
                          <a:sym typeface="Koho"/>
                        </a:rPr>
                        <a:t>Air Buangan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Koho"/>
                          <a:ea typeface="Koho"/>
                          <a:cs typeface="Koho"/>
                          <a:sym typeface="Koho"/>
                        </a:rPr>
                        <a:t>Limbah Cair, Patogen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Koho"/>
                          <a:ea typeface="Koho"/>
                          <a:cs typeface="Koho"/>
                          <a:sym typeface="Koho"/>
                        </a:rPr>
                        <a:t>Pengemaran Sungai/laut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TextBox 14"/>
          <p:cNvSpPr txBox="1"/>
          <p:nvPr/>
        </p:nvSpPr>
        <p:spPr>
          <a:xfrm>
            <a:off x="391179" y="1060089"/>
            <a:ext cx="17111797" cy="1917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5500" b="1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SUMBER LIMBAH PADA</a:t>
            </a:r>
          </a:p>
          <a:p>
            <a:pPr algn="ctr">
              <a:lnSpc>
                <a:spcPts val="7700"/>
              </a:lnSpc>
            </a:pPr>
            <a:r>
              <a:rPr lang="en-US" sz="5500" b="1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TAMBAK UDANG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27505" y="3108152"/>
            <a:ext cx="15174444" cy="789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000000"/>
                </a:solidFill>
                <a:latin typeface="Koho"/>
                <a:ea typeface="Koho"/>
                <a:cs typeface="Koho"/>
                <a:sym typeface="Koho"/>
              </a:rPr>
              <a:t>Limbah tambak udang adalah segala bentuk buangan baik padat mauupun cair yang dihasilkan dari aktifitas budidaya udang, yang jika tidak dikelola dengan baik dapat mencemari lingkungan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4561652" y="7480938"/>
            <a:ext cx="8385425" cy="7519424"/>
          </a:xfrm>
          <a:custGeom>
            <a:avLst/>
            <a:gdLst/>
            <a:ahLst/>
            <a:cxnLst/>
            <a:rect l="l" t="t" r="r" b="b"/>
            <a:pathLst>
              <a:path w="8385425" h="7519424">
                <a:moveTo>
                  <a:pt x="0" y="0"/>
                </a:moveTo>
                <a:lnTo>
                  <a:pt x="8385425" y="0"/>
                </a:lnTo>
                <a:lnTo>
                  <a:pt x="8385425" y="7519424"/>
                </a:lnTo>
                <a:lnTo>
                  <a:pt x="0" y="75194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095287" y="-4797584"/>
            <a:ext cx="8385425" cy="7519424"/>
          </a:xfrm>
          <a:custGeom>
            <a:avLst/>
            <a:gdLst/>
            <a:ahLst/>
            <a:cxnLst/>
            <a:rect l="l" t="t" r="r" b="b"/>
            <a:pathLst>
              <a:path w="8385425" h="7519424">
                <a:moveTo>
                  <a:pt x="0" y="0"/>
                </a:moveTo>
                <a:lnTo>
                  <a:pt x="8385426" y="0"/>
                </a:lnTo>
                <a:lnTo>
                  <a:pt x="8385426" y="7519424"/>
                </a:lnTo>
                <a:lnTo>
                  <a:pt x="0" y="75194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739449" flipH="1">
            <a:off x="12609182" y="6907545"/>
            <a:ext cx="8105660" cy="6172200"/>
          </a:xfrm>
          <a:custGeom>
            <a:avLst/>
            <a:gdLst/>
            <a:ahLst/>
            <a:cxnLst/>
            <a:rect l="l" t="t" r="r" b="b"/>
            <a:pathLst>
              <a:path w="8105660" h="6172200">
                <a:moveTo>
                  <a:pt x="8105660" y="0"/>
                </a:moveTo>
                <a:lnTo>
                  <a:pt x="0" y="0"/>
                </a:lnTo>
                <a:lnTo>
                  <a:pt x="0" y="6172200"/>
                </a:lnTo>
                <a:lnTo>
                  <a:pt x="8105660" y="6172200"/>
                </a:lnTo>
                <a:lnTo>
                  <a:pt x="810566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739449" flipH="1">
            <a:off x="-2725325" y="-3362204"/>
            <a:ext cx="8105660" cy="6172200"/>
          </a:xfrm>
          <a:custGeom>
            <a:avLst/>
            <a:gdLst/>
            <a:ahLst/>
            <a:cxnLst/>
            <a:rect l="l" t="t" r="r" b="b"/>
            <a:pathLst>
              <a:path w="8105660" h="6172200">
                <a:moveTo>
                  <a:pt x="8105660" y="0"/>
                </a:moveTo>
                <a:lnTo>
                  <a:pt x="0" y="0"/>
                </a:lnTo>
                <a:lnTo>
                  <a:pt x="0" y="6172200"/>
                </a:lnTo>
                <a:lnTo>
                  <a:pt x="8105660" y="6172200"/>
                </a:lnTo>
                <a:lnTo>
                  <a:pt x="810566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634754" y="8840219"/>
            <a:ext cx="6131540" cy="4114800"/>
          </a:xfrm>
          <a:custGeom>
            <a:avLst/>
            <a:gdLst/>
            <a:ahLst/>
            <a:cxnLst/>
            <a:rect l="l" t="t" r="r" b="b"/>
            <a:pathLst>
              <a:path w="6131540" h="4114800">
                <a:moveTo>
                  <a:pt x="0" y="0"/>
                </a:moveTo>
                <a:lnTo>
                  <a:pt x="6131540" y="0"/>
                </a:lnTo>
                <a:lnTo>
                  <a:pt x="61315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963748" y="-1879730"/>
            <a:ext cx="6131540" cy="4114800"/>
          </a:xfrm>
          <a:custGeom>
            <a:avLst/>
            <a:gdLst/>
            <a:ahLst/>
            <a:cxnLst/>
            <a:rect l="l" t="t" r="r" b="b"/>
            <a:pathLst>
              <a:path w="6131540" h="4114800">
                <a:moveTo>
                  <a:pt x="0" y="0"/>
                </a:moveTo>
                <a:lnTo>
                  <a:pt x="6131539" y="0"/>
                </a:lnTo>
                <a:lnTo>
                  <a:pt x="613153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3324018" y="5878845"/>
            <a:ext cx="7828407" cy="8229600"/>
          </a:xfrm>
          <a:custGeom>
            <a:avLst/>
            <a:gdLst/>
            <a:ahLst/>
            <a:cxnLst/>
            <a:rect l="l" t="t" r="r" b="b"/>
            <a:pathLst>
              <a:path w="7828407" h="8229600">
                <a:moveTo>
                  <a:pt x="0" y="0"/>
                </a:moveTo>
                <a:lnTo>
                  <a:pt x="7828407" y="0"/>
                </a:lnTo>
                <a:lnTo>
                  <a:pt x="782840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747809" y="-4390904"/>
            <a:ext cx="7828407" cy="8229600"/>
          </a:xfrm>
          <a:custGeom>
            <a:avLst/>
            <a:gdLst/>
            <a:ahLst/>
            <a:cxnLst/>
            <a:rect l="l" t="t" r="r" b="b"/>
            <a:pathLst>
              <a:path w="7828407" h="8229600">
                <a:moveTo>
                  <a:pt x="0" y="0"/>
                </a:moveTo>
                <a:lnTo>
                  <a:pt x="7828407" y="0"/>
                </a:lnTo>
                <a:lnTo>
                  <a:pt x="782840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504389" y="-2940411"/>
            <a:ext cx="5287710" cy="4114800"/>
          </a:xfrm>
          <a:custGeom>
            <a:avLst/>
            <a:gdLst/>
            <a:ahLst/>
            <a:cxnLst/>
            <a:rect l="l" t="t" r="r" b="b"/>
            <a:pathLst>
              <a:path w="5287710" h="4114800">
                <a:moveTo>
                  <a:pt x="0" y="0"/>
                </a:moveTo>
                <a:lnTo>
                  <a:pt x="5287710" y="0"/>
                </a:lnTo>
                <a:lnTo>
                  <a:pt x="528771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313595" y="8229600"/>
            <a:ext cx="5287710" cy="4114800"/>
          </a:xfrm>
          <a:custGeom>
            <a:avLst/>
            <a:gdLst/>
            <a:ahLst/>
            <a:cxnLst/>
            <a:rect l="l" t="t" r="r" b="b"/>
            <a:pathLst>
              <a:path w="5287710" h="4114800">
                <a:moveTo>
                  <a:pt x="0" y="0"/>
                </a:moveTo>
                <a:lnTo>
                  <a:pt x="5287711" y="0"/>
                </a:lnTo>
                <a:lnTo>
                  <a:pt x="528771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483028" y="2553963"/>
            <a:ext cx="17111797" cy="1917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5500" b="1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KARAKTERISTIK AIR LIMBAH</a:t>
            </a:r>
          </a:p>
          <a:p>
            <a:pPr algn="ctr">
              <a:lnSpc>
                <a:spcPts val="7700"/>
              </a:lnSpc>
            </a:pPr>
            <a:r>
              <a:rPr lang="en-US" sz="5500" b="1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TAMBAK UDANG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513880" y="5041327"/>
            <a:ext cx="11260240" cy="1189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000000"/>
                </a:solidFill>
                <a:latin typeface="Koho"/>
                <a:ea typeface="Koho"/>
                <a:cs typeface="Koho"/>
                <a:sym typeface="Koho"/>
              </a:rPr>
              <a:t>Air limbah tambak udang adalah air buangan yang dihasilkan dari aktifitas budidaya udang, mengandung berbagai kontaminan organik, dan miktobiologi yang bisa merusak lingkungan perairan tidak diolah dengan baik.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422839" y="6336399"/>
            <a:ext cx="7442322" cy="789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000000"/>
                </a:solidFill>
                <a:latin typeface="Koho"/>
                <a:ea typeface="Koho"/>
                <a:cs typeface="Koho"/>
                <a:sym typeface="Koho"/>
              </a:rPr>
              <a:t>karakteristik air limbah tambak udang didefinisikan sebagai berikut: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4561652" y="7480938"/>
            <a:ext cx="8385425" cy="7519424"/>
          </a:xfrm>
          <a:custGeom>
            <a:avLst/>
            <a:gdLst/>
            <a:ahLst/>
            <a:cxnLst/>
            <a:rect l="l" t="t" r="r" b="b"/>
            <a:pathLst>
              <a:path w="8385425" h="7519424">
                <a:moveTo>
                  <a:pt x="0" y="0"/>
                </a:moveTo>
                <a:lnTo>
                  <a:pt x="8385425" y="0"/>
                </a:lnTo>
                <a:lnTo>
                  <a:pt x="8385425" y="7519424"/>
                </a:lnTo>
                <a:lnTo>
                  <a:pt x="0" y="75194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739449" flipH="1">
            <a:off x="12609182" y="6907545"/>
            <a:ext cx="8105660" cy="6172200"/>
          </a:xfrm>
          <a:custGeom>
            <a:avLst/>
            <a:gdLst/>
            <a:ahLst/>
            <a:cxnLst/>
            <a:rect l="l" t="t" r="r" b="b"/>
            <a:pathLst>
              <a:path w="8105660" h="6172200">
                <a:moveTo>
                  <a:pt x="8105660" y="0"/>
                </a:moveTo>
                <a:lnTo>
                  <a:pt x="0" y="0"/>
                </a:lnTo>
                <a:lnTo>
                  <a:pt x="0" y="6172200"/>
                </a:lnTo>
                <a:lnTo>
                  <a:pt x="8105660" y="6172200"/>
                </a:lnTo>
                <a:lnTo>
                  <a:pt x="810566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634754" y="8840219"/>
            <a:ext cx="6131540" cy="4114800"/>
          </a:xfrm>
          <a:custGeom>
            <a:avLst/>
            <a:gdLst/>
            <a:ahLst/>
            <a:cxnLst/>
            <a:rect l="l" t="t" r="r" b="b"/>
            <a:pathLst>
              <a:path w="6131540" h="4114800">
                <a:moveTo>
                  <a:pt x="0" y="0"/>
                </a:moveTo>
                <a:lnTo>
                  <a:pt x="6131540" y="0"/>
                </a:lnTo>
                <a:lnTo>
                  <a:pt x="61315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3324018" y="5878845"/>
            <a:ext cx="7828407" cy="8229600"/>
          </a:xfrm>
          <a:custGeom>
            <a:avLst/>
            <a:gdLst/>
            <a:ahLst/>
            <a:cxnLst/>
            <a:rect l="l" t="t" r="r" b="b"/>
            <a:pathLst>
              <a:path w="7828407" h="8229600">
                <a:moveTo>
                  <a:pt x="0" y="0"/>
                </a:moveTo>
                <a:lnTo>
                  <a:pt x="7828407" y="0"/>
                </a:lnTo>
                <a:lnTo>
                  <a:pt x="782840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313595" y="8229600"/>
            <a:ext cx="5287710" cy="4114800"/>
          </a:xfrm>
          <a:custGeom>
            <a:avLst/>
            <a:gdLst/>
            <a:ahLst/>
            <a:cxnLst/>
            <a:rect l="l" t="t" r="r" b="b"/>
            <a:pathLst>
              <a:path w="5287710" h="4114800">
                <a:moveTo>
                  <a:pt x="0" y="0"/>
                </a:moveTo>
                <a:lnTo>
                  <a:pt x="5287711" y="0"/>
                </a:lnTo>
                <a:lnTo>
                  <a:pt x="528771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231006" y="1039090"/>
            <a:ext cx="8784941" cy="412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1">
                <a:solidFill>
                  <a:srgbClr val="000000"/>
                </a:solidFill>
                <a:latin typeface="Koho Bold"/>
                <a:ea typeface="Koho Bold"/>
                <a:cs typeface="Koho Bold"/>
                <a:sym typeface="Koho Bold"/>
              </a:rPr>
              <a:t>Parameter Fisik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1029565"/>
            <a:ext cx="1659110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4572" y="1646677"/>
            <a:ext cx="5080364" cy="3989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 b="1">
                <a:solidFill>
                  <a:srgbClr val="000000"/>
                </a:solidFill>
                <a:latin typeface="Koho Bold"/>
                <a:ea typeface="Koho Bold"/>
                <a:cs typeface="Koho Bold"/>
                <a:sym typeface="Koho Bold"/>
              </a:rPr>
              <a:t>Kekeruhan</a:t>
            </a:r>
            <a:r>
              <a:rPr lang="en-US" sz="2300">
                <a:solidFill>
                  <a:srgbClr val="000000"/>
                </a:solidFill>
                <a:latin typeface="Koho"/>
                <a:ea typeface="Koho"/>
                <a:cs typeface="Koho"/>
                <a:sym typeface="Koho"/>
              </a:rPr>
              <a:t> : Tinggi akibat partikel organik (sisa Pakan, Feses) dan Anorganik (Lumpur)</a:t>
            </a:r>
          </a:p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 b="1">
                <a:solidFill>
                  <a:srgbClr val="000000"/>
                </a:solidFill>
                <a:latin typeface="Koho Bold"/>
                <a:ea typeface="Koho Bold"/>
                <a:cs typeface="Koho Bold"/>
                <a:sym typeface="Koho Bold"/>
              </a:rPr>
              <a:t>Suhu</a:t>
            </a:r>
            <a:r>
              <a:rPr lang="en-US" sz="2300">
                <a:solidFill>
                  <a:srgbClr val="000000"/>
                </a:solidFill>
                <a:latin typeface="Koho"/>
                <a:ea typeface="Koho"/>
                <a:cs typeface="Koho"/>
                <a:sym typeface="Koho"/>
              </a:rPr>
              <a:t> : Biasanya lebih tinggi dibandingkan suhu perairan alami akibat aktifitas metabolik udang dan intensitas sinar matahari</a:t>
            </a:r>
          </a:p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 b="1">
                <a:solidFill>
                  <a:srgbClr val="000000"/>
                </a:solidFill>
                <a:latin typeface="Koho Bold"/>
                <a:ea typeface="Koho Bold"/>
                <a:cs typeface="Koho Bold"/>
                <a:sym typeface="Koho Bold"/>
              </a:rPr>
              <a:t>Warna</a:t>
            </a:r>
            <a:r>
              <a:rPr lang="en-US" sz="2300">
                <a:solidFill>
                  <a:srgbClr val="000000"/>
                </a:solidFill>
                <a:latin typeface="Koho"/>
                <a:ea typeface="Koho"/>
                <a:cs typeface="Koho"/>
                <a:sym typeface="Koho"/>
              </a:rPr>
              <a:t> : berubah menjadi coklat keruh atau kehijauan karena alga dan bahan organik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61667" y="1039090"/>
            <a:ext cx="8784941" cy="412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1">
                <a:solidFill>
                  <a:srgbClr val="000000"/>
                </a:solidFill>
                <a:latin typeface="Koho Bold"/>
                <a:ea typeface="Koho Bold"/>
                <a:cs typeface="Koho Bold"/>
                <a:sym typeface="Koho Bold"/>
              </a:rPr>
              <a:t>Parameter Kimia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30661" y="1029565"/>
            <a:ext cx="1659110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02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959265" y="1646677"/>
            <a:ext cx="5279370" cy="4389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 b="1">
                <a:solidFill>
                  <a:srgbClr val="000000"/>
                </a:solidFill>
                <a:latin typeface="Koho Bold"/>
                <a:ea typeface="Koho Bold"/>
                <a:cs typeface="Koho Bold"/>
                <a:sym typeface="Koho Bold"/>
              </a:rPr>
              <a:t>BOD/COD </a:t>
            </a:r>
            <a:r>
              <a:rPr lang="en-US" sz="2300">
                <a:solidFill>
                  <a:srgbClr val="000000"/>
                </a:solidFill>
                <a:latin typeface="Koho"/>
                <a:ea typeface="Koho"/>
                <a:cs typeface="Koho"/>
                <a:sym typeface="Koho"/>
              </a:rPr>
              <a:t>: Tinggi, karena banyak bahan organik yang membutuhkan oksigen untuk dekomposisi</a:t>
            </a:r>
          </a:p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 b="1">
                <a:solidFill>
                  <a:srgbClr val="000000"/>
                </a:solidFill>
                <a:latin typeface="Koho Bold"/>
                <a:ea typeface="Koho Bold"/>
                <a:cs typeface="Koho Bold"/>
                <a:sym typeface="Koho Bold"/>
              </a:rPr>
              <a:t>pH</a:t>
            </a:r>
            <a:r>
              <a:rPr lang="en-US" sz="2300">
                <a:solidFill>
                  <a:srgbClr val="000000"/>
                </a:solidFill>
                <a:latin typeface="Koho"/>
                <a:ea typeface="Koho"/>
                <a:cs typeface="Koho"/>
                <a:sym typeface="Koho"/>
              </a:rPr>
              <a:t> : Bisa fluktuatif; biasanyya turun (asam) saat limbah organik menumpuk</a:t>
            </a:r>
          </a:p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 b="1">
                <a:solidFill>
                  <a:srgbClr val="000000"/>
                </a:solidFill>
                <a:latin typeface="Koho Bold"/>
                <a:ea typeface="Koho Bold"/>
                <a:cs typeface="Koho Bold"/>
                <a:sym typeface="Koho Bold"/>
              </a:rPr>
              <a:t>Nitrit &amp; Nitrat</a:t>
            </a:r>
            <a:r>
              <a:rPr lang="en-US" sz="2300">
                <a:solidFill>
                  <a:srgbClr val="000000"/>
                </a:solidFill>
                <a:latin typeface="Koho"/>
                <a:ea typeface="Koho"/>
                <a:cs typeface="Koho"/>
                <a:sym typeface="Koho"/>
              </a:rPr>
              <a:t> : Produk antara dan akhir dari nitrifikasi; dalam kadar tinggi, membahayakan biota</a:t>
            </a:r>
          </a:p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 b="1">
                <a:solidFill>
                  <a:srgbClr val="000000"/>
                </a:solidFill>
                <a:latin typeface="Koho Bold"/>
                <a:ea typeface="Koho Bold"/>
                <a:cs typeface="Koho Bold"/>
                <a:sym typeface="Koho Bold"/>
              </a:rPr>
              <a:t>Fosfat</a:t>
            </a:r>
            <a:r>
              <a:rPr lang="en-US" sz="2300">
                <a:solidFill>
                  <a:srgbClr val="000000"/>
                </a:solidFill>
                <a:latin typeface="Koho"/>
                <a:ea typeface="Koho"/>
                <a:cs typeface="Koho"/>
                <a:sym typeface="Koho"/>
              </a:rPr>
              <a:t> : peningkatan akibat kelebihan pakan dan pupuk, memicu Eutrofikasi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567646" y="1039090"/>
            <a:ext cx="2722906" cy="412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1">
                <a:solidFill>
                  <a:srgbClr val="000000"/>
                </a:solidFill>
                <a:latin typeface="Koho Bold"/>
                <a:ea typeface="Koho Bold"/>
                <a:cs typeface="Koho Bold"/>
                <a:sym typeface="Koho Bold"/>
              </a:rPr>
              <a:t>Parameter Biologi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336640" y="1029565"/>
            <a:ext cx="1659110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03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022964" y="1646677"/>
            <a:ext cx="5279370" cy="3189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Koho"/>
                <a:ea typeface="Koho"/>
                <a:cs typeface="Koho"/>
                <a:sym typeface="Koho"/>
              </a:rPr>
              <a:t>E-Coli : Adanya bakteri indikator pencemaran biologis</a:t>
            </a:r>
          </a:p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Koho"/>
                <a:ea typeface="Koho"/>
                <a:cs typeface="Koho"/>
                <a:sym typeface="Koho"/>
              </a:rPr>
              <a:t>Plankton : Overpopulasi akibat kandungan nutrisi tinggi, bisa menyebabkan kekurangan oksigen malam hari</a:t>
            </a:r>
          </a:p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Koho"/>
                <a:ea typeface="Koho"/>
                <a:cs typeface="Koho"/>
                <a:sym typeface="Koho"/>
              </a:rPr>
              <a:t>Pathogen Spesifik : Seperti Vibrio spp., penyebab penyakit pada udang.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4561652" y="7480938"/>
            <a:ext cx="8385425" cy="7519424"/>
          </a:xfrm>
          <a:custGeom>
            <a:avLst/>
            <a:gdLst/>
            <a:ahLst/>
            <a:cxnLst/>
            <a:rect l="l" t="t" r="r" b="b"/>
            <a:pathLst>
              <a:path w="8385425" h="7519424">
                <a:moveTo>
                  <a:pt x="0" y="0"/>
                </a:moveTo>
                <a:lnTo>
                  <a:pt x="8385425" y="0"/>
                </a:lnTo>
                <a:lnTo>
                  <a:pt x="8385425" y="7519424"/>
                </a:lnTo>
                <a:lnTo>
                  <a:pt x="0" y="75194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095287" y="-4797584"/>
            <a:ext cx="8385425" cy="7519424"/>
          </a:xfrm>
          <a:custGeom>
            <a:avLst/>
            <a:gdLst/>
            <a:ahLst/>
            <a:cxnLst/>
            <a:rect l="l" t="t" r="r" b="b"/>
            <a:pathLst>
              <a:path w="8385425" h="7519424">
                <a:moveTo>
                  <a:pt x="0" y="0"/>
                </a:moveTo>
                <a:lnTo>
                  <a:pt x="8385426" y="0"/>
                </a:lnTo>
                <a:lnTo>
                  <a:pt x="8385426" y="7519424"/>
                </a:lnTo>
                <a:lnTo>
                  <a:pt x="0" y="75194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739449" flipH="1">
            <a:off x="12609182" y="6907545"/>
            <a:ext cx="8105660" cy="6172200"/>
          </a:xfrm>
          <a:custGeom>
            <a:avLst/>
            <a:gdLst/>
            <a:ahLst/>
            <a:cxnLst/>
            <a:rect l="l" t="t" r="r" b="b"/>
            <a:pathLst>
              <a:path w="8105660" h="6172200">
                <a:moveTo>
                  <a:pt x="8105660" y="0"/>
                </a:moveTo>
                <a:lnTo>
                  <a:pt x="0" y="0"/>
                </a:lnTo>
                <a:lnTo>
                  <a:pt x="0" y="6172200"/>
                </a:lnTo>
                <a:lnTo>
                  <a:pt x="8105660" y="6172200"/>
                </a:lnTo>
                <a:lnTo>
                  <a:pt x="810566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739449" flipH="1">
            <a:off x="-2725325" y="-3362204"/>
            <a:ext cx="8105660" cy="6172200"/>
          </a:xfrm>
          <a:custGeom>
            <a:avLst/>
            <a:gdLst/>
            <a:ahLst/>
            <a:cxnLst/>
            <a:rect l="l" t="t" r="r" b="b"/>
            <a:pathLst>
              <a:path w="8105660" h="6172200">
                <a:moveTo>
                  <a:pt x="8105660" y="0"/>
                </a:moveTo>
                <a:lnTo>
                  <a:pt x="0" y="0"/>
                </a:lnTo>
                <a:lnTo>
                  <a:pt x="0" y="6172200"/>
                </a:lnTo>
                <a:lnTo>
                  <a:pt x="8105660" y="6172200"/>
                </a:lnTo>
                <a:lnTo>
                  <a:pt x="810566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634754" y="8840219"/>
            <a:ext cx="6131540" cy="4114800"/>
          </a:xfrm>
          <a:custGeom>
            <a:avLst/>
            <a:gdLst/>
            <a:ahLst/>
            <a:cxnLst/>
            <a:rect l="l" t="t" r="r" b="b"/>
            <a:pathLst>
              <a:path w="6131540" h="4114800">
                <a:moveTo>
                  <a:pt x="0" y="0"/>
                </a:moveTo>
                <a:lnTo>
                  <a:pt x="6131540" y="0"/>
                </a:lnTo>
                <a:lnTo>
                  <a:pt x="61315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963748" y="-1879730"/>
            <a:ext cx="6131540" cy="4114800"/>
          </a:xfrm>
          <a:custGeom>
            <a:avLst/>
            <a:gdLst/>
            <a:ahLst/>
            <a:cxnLst/>
            <a:rect l="l" t="t" r="r" b="b"/>
            <a:pathLst>
              <a:path w="6131540" h="4114800">
                <a:moveTo>
                  <a:pt x="0" y="0"/>
                </a:moveTo>
                <a:lnTo>
                  <a:pt x="6131539" y="0"/>
                </a:lnTo>
                <a:lnTo>
                  <a:pt x="613153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3324018" y="5878845"/>
            <a:ext cx="7828407" cy="8229600"/>
          </a:xfrm>
          <a:custGeom>
            <a:avLst/>
            <a:gdLst/>
            <a:ahLst/>
            <a:cxnLst/>
            <a:rect l="l" t="t" r="r" b="b"/>
            <a:pathLst>
              <a:path w="7828407" h="8229600">
                <a:moveTo>
                  <a:pt x="0" y="0"/>
                </a:moveTo>
                <a:lnTo>
                  <a:pt x="7828407" y="0"/>
                </a:lnTo>
                <a:lnTo>
                  <a:pt x="782840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747809" y="-4390904"/>
            <a:ext cx="7828407" cy="8229600"/>
          </a:xfrm>
          <a:custGeom>
            <a:avLst/>
            <a:gdLst/>
            <a:ahLst/>
            <a:cxnLst/>
            <a:rect l="l" t="t" r="r" b="b"/>
            <a:pathLst>
              <a:path w="7828407" h="8229600">
                <a:moveTo>
                  <a:pt x="0" y="0"/>
                </a:moveTo>
                <a:lnTo>
                  <a:pt x="7828407" y="0"/>
                </a:lnTo>
                <a:lnTo>
                  <a:pt x="782840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504389" y="-2940411"/>
            <a:ext cx="5287710" cy="4114800"/>
          </a:xfrm>
          <a:custGeom>
            <a:avLst/>
            <a:gdLst/>
            <a:ahLst/>
            <a:cxnLst/>
            <a:rect l="l" t="t" r="r" b="b"/>
            <a:pathLst>
              <a:path w="5287710" h="4114800">
                <a:moveTo>
                  <a:pt x="0" y="0"/>
                </a:moveTo>
                <a:lnTo>
                  <a:pt x="5287710" y="0"/>
                </a:lnTo>
                <a:lnTo>
                  <a:pt x="528771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313595" y="8229600"/>
            <a:ext cx="5287710" cy="4114800"/>
          </a:xfrm>
          <a:custGeom>
            <a:avLst/>
            <a:gdLst/>
            <a:ahLst/>
            <a:cxnLst/>
            <a:rect l="l" t="t" r="r" b="b"/>
            <a:pathLst>
              <a:path w="5287710" h="4114800">
                <a:moveTo>
                  <a:pt x="0" y="0"/>
                </a:moveTo>
                <a:lnTo>
                  <a:pt x="5287711" y="0"/>
                </a:lnTo>
                <a:lnTo>
                  <a:pt x="528771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483028" y="1456753"/>
            <a:ext cx="17111797" cy="1917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5500" b="1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TEKNIK PENGOLAHAN AIR LIMBAH</a:t>
            </a:r>
          </a:p>
          <a:p>
            <a:pPr algn="ctr">
              <a:lnSpc>
                <a:spcPts val="7700"/>
              </a:lnSpc>
            </a:pPr>
            <a:r>
              <a:rPr lang="en-US" sz="5500" b="1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TAMBAK UDANG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408806" y="3965837"/>
            <a:ext cx="11260240" cy="1189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000000"/>
                </a:solidFill>
                <a:latin typeface="Koho"/>
                <a:ea typeface="Koho"/>
                <a:cs typeface="Koho"/>
                <a:sym typeface="Koho"/>
              </a:rPr>
              <a:t>Pengolahan air limbah tambak udang adalah serangkaian proses fisik, kimia, biologis yang bertujuan untuk mengurangi polutan sehingga air buangan aman untuk dibuang ke lingkungan atau digunakan kembali.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422839" y="5282333"/>
            <a:ext cx="7442322" cy="789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000000"/>
                </a:solidFill>
                <a:latin typeface="Koho"/>
                <a:ea typeface="Koho"/>
                <a:cs typeface="Koho"/>
                <a:sym typeface="Koho"/>
              </a:rPr>
              <a:t>Teknik Pengolahan Air Limbah tambak udang didefinisikan sebagai berikut: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4561652" y="7480938"/>
            <a:ext cx="8385425" cy="7519424"/>
          </a:xfrm>
          <a:custGeom>
            <a:avLst/>
            <a:gdLst/>
            <a:ahLst/>
            <a:cxnLst/>
            <a:rect l="l" t="t" r="r" b="b"/>
            <a:pathLst>
              <a:path w="8385425" h="7519424">
                <a:moveTo>
                  <a:pt x="0" y="0"/>
                </a:moveTo>
                <a:lnTo>
                  <a:pt x="8385425" y="0"/>
                </a:lnTo>
                <a:lnTo>
                  <a:pt x="8385425" y="7519424"/>
                </a:lnTo>
                <a:lnTo>
                  <a:pt x="0" y="75194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095287" y="-4797584"/>
            <a:ext cx="8385425" cy="7519424"/>
          </a:xfrm>
          <a:custGeom>
            <a:avLst/>
            <a:gdLst/>
            <a:ahLst/>
            <a:cxnLst/>
            <a:rect l="l" t="t" r="r" b="b"/>
            <a:pathLst>
              <a:path w="8385425" h="7519424">
                <a:moveTo>
                  <a:pt x="0" y="0"/>
                </a:moveTo>
                <a:lnTo>
                  <a:pt x="8385426" y="0"/>
                </a:lnTo>
                <a:lnTo>
                  <a:pt x="8385426" y="7519424"/>
                </a:lnTo>
                <a:lnTo>
                  <a:pt x="0" y="75194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739449" flipH="1">
            <a:off x="12609182" y="6907545"/>
            <a:ext cx="8105660" cy="6172200"/>
          </a:xfrm>
          <a:custGeom>
            <a:avLst/>
            <a:gdLst/>
            <a:ahLst/>
            <a:cxnLst/>
            <a:rect l="l" t="t" r="r" b="b"/>
            <a:pathLst>
              <a:path w="8105660" h="6172200">
                <a:moveTo>
                  <a:pt x="8105660" y="0"/>
                </a:moveTo>
                <a:lnTo>
                  <a:pt x="0" y="0"/>
                </a:lnTo>
                <a:lnTo>
                  <a:pt x="0" y="6172200"/>
                </a:lnTo>
                <a:lnTo>
                  <a:pt x="8105660" y="6172200"/>
                </a:lnTo>
                <a:lnTo>
                  <a:pt x="810566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739449" flipH="1">
            <a:off x="-2725325" y="-3362204"/>
            <a:ext cx="8105660" cy="6172200"/>
          </a:xfrm>
          <a:custGeom>
            <a:avLst/>
            <a:gdLst/>
            <a:ahLst/>
            <a:cxnLst/>
            <a:rect l="l" t="t" r="r" b="b"/>
            <a:pathLst>
              <a:path w="8105660" h="6172200">
                <a:moveTo>
                  <a:pt x="8105660" y="0"/>
                </a:moveTo>
                <a:lnTo>
                  <a:pt x="0" y="0"/>
                </a:lnTo>
                <a:lnTo>
                  <a:pt x="0" y="6172200"/>
                </a:lnTo>
                <a:lnTo>
                  <a:pt x="8105660" y="6172200"/>
                </a:lnTo>
                <a:lnTo>
                  <a:pt x="810566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634754" y="8840219"/>
            <a:ext cx="6131540" cy="4114800"/>
          </a:xfrm>
          <a:custGeom>
            <a:avLst/>
            <a:gdLst/>
            <a:ahLst/>
            <a:cxnLst/>
            <a:rect l="l" t="t" r="r" b="b"/>
            <a:pathLst>
              <a:path w="6131540" h="4114800">
                <a:moveTo>
                  <a:pt x="0" y="0"/>
                </a:moveTo>
                <a:lnTo>
                  <a:pt x="6131540" y="0"/>
                </a:lnTo>
                <a:lnTo>
                  <a:pt x="61315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963748" y="-1879730"/>
            <a:ext cx="6131540" cy="4114800"/>
          </a:xfrm>
          <a:custGeom>
            <a:avLst/>
            <a:gdLst/>
            <a:ahLst/>
            <a:cxnLst/>
            <a:rect l="l" t="t" r="r" b="b"/>
            <a:pathLst>
              <a:path w="6131540" h="4114800">
                <a:moveTo>
                  <a:pt x="0" y="0"/>
                </a:moveTo>
                <a:lnTo>
                  <a:pt x="6131539" y="0"/>
                </a:lnTo>
                <a:lnTo>
                  <a:pt x="613153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3324018" y="5878845"/>
            <a:ext cx="7828407" cy="8229600"/>
          </a:xfrm>
          <a:custGeom>
            <a:avLst/>
            <a:gdLst/>
            <a:ahLst/>
            <a:cxnLst/>
            <a:rect l="l" t="t" r="r" b="b"/>
            <a:pathLst>
              <a:path w="7828407" h="8229600">
                <a:moveTo>
                  <a:pt x="0" y="0"/>
                </a:moveTo>
                <a:lnTo>
                  <a:pt x="7828407" y="0"/>
                </a:lnTo>
                <a:lnTo>
                  <a:pt x="782840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747809" y="-4390904"/>
            <a:ext cx="7828407" cy="8229600"/>
          </a:xfrm>
          <a:custGeom>
            <a:avLst/>
            <a:gdLst/>
            <a:ahLst/>
            <a:cxnLst/>
            <a:rect l="l" t="t" r="r" b="b"/>
            <a:pathLst>
              <a:path w="7828407" h="8229600">
                <a:moveTo>
                  <a:pt x="0" y="0"/>
                </a:moveTo>
                <a:lnTo>
                  <a:pt x="7828407" y="0"/>
                </a:lnTo>
                <a:lnTo>
                  <a:pt x="782840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504389" y="-2940411"/>
            <a:ext cx="5287710" cy="4114800"/>
          </a:xfrm>
          <a:custGeom>
            <a:avLst/>
            <a:gdLst/>
            <a:ahLst/>
            <a:cxnLst/>
            <a:rect l="l" t="t" r="r" b="b"/>
            <a:pathLst>
              <a:path w="5287710" h="4114800">
                <a:moveTo>
                  <a:pt x="0" y="0"/>
                </a:moveTo>
                <a:lnTo>
                  <a:pt x="5287710" y="0"/>
                </a:lnTo>
                <a:lnTo>
                  <a:pt x="528771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313595" y="8229600"/>
            <a:ext cx="5287710" cy="4114800"/>
          </a:xfrm>
          <a:custGeom>
            <a:avLst/>
            <a:gdLst/>
            <a:ahLst/>
            <a:cxnLst/>
            <a:rect l="l" t="t" r="r" b="b"/>
            <a:pathLst>
              <a:path w="5287710" h="4114800">
                <a:moveTo>
                  <a:pt x="0" y="0"/>
                </a:moveTo>
                <a:lnTo>
                  <a:pt x="5287711" y="0"/>
                </a:lnTo>
                <a:lnTo>
                  <a:pt x="528771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13" name="Table 13"/>
          <p:cNvGraphicFramePr>
            <a:graphicFrameLocks noGrp="1"/>
          </p:cNvGraphicFramePr>
          <p:nvPr/>
        </p:nvGraphicFramePr>
        <p:xfrm>
          <a:off x="2360877" y="1709737"/>
          <a:ext cx="12810833" cy="6867525"/>
        </p:xfrm>
        <a:graphic>
          <a:graphicData uri="http://schemas.openxmlformats.org/drawingml/2006/table">
            <a:tbl>
              <a:tblPr/>
              <a:tblGrid>
                <a:gridCol w="25666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51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960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12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24861"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Koho Bold"/>
                          <a:ea typeface="Koho Bold"/>
                          <a:cs typeface="Koho Bold"/>
                          <a:sym typeface="Koho Bold"/>
                        </a:rPr>
                        <a:t>Teknik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Koho Bold"/>
                          <a:ea typeface="Koho Bold"/>
                          <a:cs typeface="Koho Bold"/>
                          <a:sym typeface="Koho Bold"/>
                        </a:rPr>
                        <a:t>Tujuan Utama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Koho Bold"/>
                          <a:ea typeface="Koho Bold"/>
                          <a:cs typeface="Koho Bold"/>
                          <a:sym typeface="Koho Bold"/>
                        </a:rPr>
                        <a:t>Keunggulan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Koho Bold"/>
                          <a:ea typeface="Koho Bold"/>
                          <a:cs typeface="Koho Bold"/>
                          <a:sym typeface="Koho Bold"/>
                        </a:rPr>
                        <a:t>Tantangan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2454"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Koho"/>
                          <a:ea typeface="Koho"/>
                          <a:cs typeface="Koho"/>
                          <a:sym typeface="Koho"/>
                        </a:rPr>
                        <a:t>Sedimentasi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Koho"/>
                          <a:ea typeface="Koho"/>
                          <a:cs typeface="Koho"/>
                          <a:sym typeface="Koho"/>
                        </a:rPr>
                        <a:t>Mengendapkan Padatan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Koho"/>
                          <a:ea typeface="Koho"/>
                          <a:cs typeface="Koho"/>
                          <a:sym typeface="Koho"/>
                        </a:rPr>
                        <a:t>sederhhana, Murah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Koho"/>
                          <a:ea typeface="Koho"/>
                          <a:cs typeface="Koho"/>
                          <a:sym typeface="Koho"/>
                        </a:rPr>
                        <a:t>Membutuhkan Ruang Besar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8533"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Koho"/>
                          <a:ea typeface="Koho"/>
                          <a:cs typeface="Koho"/>
                          <a:sym typeface="Koho"/>
                        </a:rPr>
                        <a:t>Filtrasi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Koho"/>
                          <a:ea typeface="Koho"/>
                          <a:cs typeface="Koho"/>
                          <a:sym typeface="Koho"/>
                        </a:rPr>
                        <a:t>Mengurangi TSS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Koho"/>
                          <a:ea typeface="Koho"/>
                          <a:cs typeface="Koho"/>
                          <a:sym typeface="Koho"/>
                        </a:rPr>
                        <a:t>Efektif, Menjernihkan Air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Koho"/>
                          <a:ea typeface="Koho"/>
                          <a:cs typeface="Koho"/>
                          <a:sym typeface="Koho"/>
                        </a:rPr>
                        <a:t>Perlu Perawatan Media Filter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8533"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Koho"/>
                          <a:ea typeface="Koho"/>
                          <a:cs typeface="Koho"/>
                          <a:sym typeface="Koho"/>
                        </a:rPr>
                        <a:t>Aerasi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Koho"/>
                          <a:ea typeface="Koho"/>
                          <a:cs typeface="Koho"/>
                          <a:sym typeface="Koho"/>
                        </a:rPr>
                        <a:t>Menambahkan DO, Mengurai Amonia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Koho"/>
                          <a:ea typeface="Koho"/>
                          <a:cs typeface="Koho"/>
                          <a:sym typeface="Koho"/>
                        </a:rPr>
                        <a:t>Biaya yang Terlalu Mahal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Koho"/>
                          <a:ea typeface="Koho"/>
                          <a:cs typeface="Koho"/>
                          <a:sym typeface="Koho"/>
                        </a:rPr>
                        <a:t>Konsumsi Listrik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68533"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Koho"/>
                          <a:ea typeface="Koho"/>
                          <a:cs typeface="Koho"/>
                          <a:sym typeface="Koho"/>
                        </a:rPr>
                        <a:t>Biofilter/Bioflok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Koho"/>
                          <a:ea typeface="Koho"/>
                          <a:cs typeface="Koho"/>
                          <a:sym typeface="Koho"/>
                        </a:rPr>
                        <a:t>Menyerap Nutrisi Berlebih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Koho"/>
                          <a:ea typeface="Koho"/>
                          <a:cs typeface="Koho"/>
                          <a:sym typeface="Koho"/>
                        </a:rPr>
                        <a:t>Efisien, Bisa Menghasilkan Pakan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Koho"/>
                          <a:ea typeface="Koho"/>
                          <a:cs typeface="Koho"/>
                          <a:sym typeface="Koho"/>
                        </a:rPr>
                        <a:t>Perlu Kontrol Mikrobiologis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84611"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Koho"/>
                          <a:ea typeface="Koho"/>
                          <a:cs typeface="Koho"/>
                          <a:sym typeface="Koho"/>
                        </a:rPr>
                        <a:t>Kolam Pemantauan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Koho"/>
                          <a:ea typeface="Koho"/>
                          <a:cs typeface="Koho"/>
                          <a:sym typeface="Koho"/>
                        </a:rPr>
                        <a:t>Mengontrol Parameter tanpa Mengganggu Kolam Utama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Koho"/>
                          <a:ea typeface="Koho"/>
                          <a:cs typeface="Koho"/>
                          <a:sym typeface="Koho"/>
                        </a:rPr>
                        <a:t>Memberikan data harian tentang Fluktuasi Kualitas Air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Koho"/>
                          <a:ea typeface="Koho"/>
                          <a:cs typeface="Koho"/>
                          <a:sym typeface="Koho"/>
                        </a:rPr>
                        <a:t>Membutuhkan ruang ekstra di area tambak yang mungkin terbatas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4600491" y="7137907"/>
            <a:ext cx="8385425" cy="7519424"/>
          </a:xfrm>
          <a:custGeom>
            <a:avLst/>
            <a:gdLst/>
            <a:ahLst/>
            <a:cxnLst/>
            <a:rect l="l" t="t" r="r" b="b"/>
            <a:pathLst>
              <a:path w="8385425" h="7519424">
                <a:moveTo>
                  <a:pt x="0" y="0"/>
                </a:moveTo>
                <a:lnTo>
                  <a:pt x="8385425" y="0"/>
                </a:lnTo>
                <a:lnTo>
                  <a:pt x="8385425" y="7519424"/>
                </a:lnTo>
                <a:lnTo>
                  <a:pt x="0" y="75194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095287" y="-4797584"/>
            <a:ext cx="8385425" cy="7519424"/>
          </a:xfrm>
          <a:custGeom>
            <a:avLst/>
            <a:gdLst/>
            <a:ahLst/>
            <a:cxnLst/>
            <a:rect l="l" t="t" r="r" b="b"/>
            <a:pathLst>
              <a:path w="8385425" h="7519424">
                <a:moveTo>
                  <a:pt x="0" y="0"/>
                </a:moveTo>
                <a:lnTo>
                  <a:pt x="8385426" y="0"/>
                </a:lnTo>
                <a:lnTo>
                  <a:pt x="8385426" y="7519424"/>
                </a:lnTo>
                <a:lnTo>
                  <a:pt x="0" y="75194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739449" flipH="1">
            <a:off x="12609182" y="6907545"/>
            <a:ext cx="8105660" cy="6172200"/>
          </a:xfrm>
          <a:custGeom>
            <a:avLst/>
            <a:gdLst/>
            <a:ahLst/>
            <a:cxnLst/>
            <a:rect l="l" t="t" r="r" b="b"/>
            <a:pathLst>
              <a:path w="8105660" h="6172200">
                <a:moveTo>
                  <a:pt x="8105660" y="0"/>
                </a:moveTo>
                <a:lnTo>
                  <a:pt x="0" y="0"/>
                </a:lnTo>
                <a:lnTo>
                  <a:pt x="0" y="6172200"/>
                </a:lnTo>
                <a:lnTo>
                  <a:pt x="8105660" y="6172200"/>
                </a:lnTo>
                <a:lnTo>
                  <a:pt x="810566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739449" flipH="1">
            <a:off x="-2725325" y="-3362204"/>
            <a:ext cx="8105660" cy="6172200"/>
          </a:xfrm>
          <a:custGeom>
            <a:avLst/>
            <a:gdLst/>
            <a:ahLst/>
            <a:cxnLst/>
            <a:rect l="l" t="t" r="r" b="b"/>
            <a:pathLst>
              <a:path w="8105660" h="6172200">
                <a:moveTo>
                  <a:pt x="8105660" y="0"/>
                </a:moveTo>
                <a:lnTo>
                  <a:pt x="0" y="0"/>
                </a:lnTo>
                <a:lnTo>
                  <a:pt x="0" y="6172200"/>
                </a:lnTo>
                <a:lnTo>
                  <a:pt x="8105660" y="6172200"/>
                </a:lnTo>
                <a:lnTo>
                  <a:pt x="810566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634754" y="8840219"/>
            <a:ext cx="6131540" cy="4114800"/>
          </a:xfrm>
          <a:custGeom>
            <a:avLst/>
            <a:gdLst/>
            <a:ahLst/>
            <a:cxnLst/>
            <a:rect l="l" t="t" r="r" b="b"/>
            <a:pathLst>
              <a:path w="6131540" h="4114800">
                <a:moveTo>
                  <a:pt x="0" y="0"/>
                </a:moveTo>
                <a:lnTo>
                  <a:pt x="6131540" y="0"/>
                </a:lnTo>
                <a:lnTo>
                  <a:pt x="61315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963748" y="-1879730"/>
            <a:ext cx="6131540" cy="4114800"/>
          </a:xfrm>
          <a:custGeom>
            <a:avLst/>
            <a:gdLst/>
            <a:ahLst/>
            <a:cxnLst/>
            <a:rect l="l" t="t" r="r" b="b"/>
            <a:pathLst>
              <a:path w="6131540" h="4114800">
                <a:moveTo>
                  <a:pt x="0" y="0"/>
                </a:moveTo>
                <a:lnTo>
                  <a:pt x="6131539" y="0"/>
                </a:lnTo>
                <a:lnTo>
                  <a:pt x="613153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3324018" y="5878845"/>
            <a:ext cx="7828407" cy="8229600"/>
          </a:xfrm>
          <a:custGeom>
            <a:avLst/>
            <a:gdLst/>
            <a:ahLst/>
            <a:cxnLst/>
            <a:rect l="l" t="t" r="r" b="b"/>
            <a:pathLst>
              <a:path w="7828407" h="8229600">
                <a:moveTo>
                  <a:pt x="0" y="0"/>
                </a:moveTo>
                <a:lnTo>
                  <a:pt x="7828407" y="0"/>
                </a:lnTo>
                <a:lnTo>
                  <a:pt x="782840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747809" y="-4390904"/>
            <a:ext cx="7828407" cy="8229600"/>
          </a:xfrm>
          <a:custGeom>
            <a:avLst/>
            <a:gdLst/>
            <a:ahLst/>
            <a:cxnLst/>
            <a:rect l="l" t="t" r="r" b="b"/>
            <a:pathLst>
              <a:path w="7828407" h="8229600">
                <a:moveTo>
                  <a:pt x="0" y="0"/>
                </a:moveTo>
                <a:lnTo>
                  <a:pt x="7828407" y="0"/>
                </a:lnTo>
                <a:lnTo>
                  <a:pt x="782840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504389" y="-2940411"/>
            <a:ext cx="5287710" cy="4114800"/>
          </a:xfrm>
          <a:custGeom>
            <a:avLst/>
            <a:gdLst/>
            <a:ahLst/>
            <a:cxnLst/>
            <a:rect l="l" t="t" r="r" b="b"/>
            <a:pathLst>
              <a:path w="5287710" h="4114800">
                <a:moveTo>
                  <a:pt x="0" y="0"/>
                </a:moveTo>
                <a:lnTo>
                  <a:pt x="5287710" y="0"/>
                </a:lnTo>
                <a:lnTo>
                  <a:pt x="528771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313595" y="8229600"/>
            <a:ext cx="5287710" cy="4114800"/>
          </a:xfrm>
          <a:custGeom>
            <a:avLst/>
            <a:gdLst/>
            <a:ahLst/>
            <a:cxnLst/>
            <a:rect l="l" t="t" r="r" b="b"/>
            <a:pathLst>
              <a:path w="5287710" h="4114800">
                <a:moveTo>
                  <a:pt x="0" y="0"/>
                </a:moveTo>
                <a:lnTo>
                  <a:pt x="5287711" y="0"/>
                </a:lnTo>
                <a:lnTo>
                  <a:pt x="528771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634754" y="3954369"/>
            <a:ext cx="13018493" cy="2140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89"/>
              </a:lnSpc>
            </a:pPr>
            <a:r>
              <a:rPr lang="en-US" sz="12492" b="1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537</Words>
  <Application>Microsoft Office PowerPoint</Application>
  <PresentationFormat>Custom</PresentationFormat>
  <Paragraphs>92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Koho Bold</vt:lpstr>
      <vt:lpstr>Aileron Bold</vt:lpstr>
      <vt:lpstr>Calibri</vt:lpstr>
      <vt:lpstr>Koho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ENVIIRONMENT SEFEGUARD</dc:title>
  <cp:lastModifiedBy>Ardiya Rheza</cp:lastModifiedBy>
  <cp:revision>2</cp:revision>
  <dcterms:created xsi:type="dcterms:W3CDTF">2006-08-16T00:00:00Z</dcterms:created>
  <dcterms:modified xsi:type="dcterms:W3CDTF">2025-04-29T04:23:30Z</dcterms:modified>
  <dc:identifier>DAGl6M-qlwA</dc:identifier>
</cp:coreProperties>
</file>